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5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30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81533-03A0-4D85-A6B7-9B86142E86C1}" type="datetimeFigureOut">
              <a:rPr lang="ru-RU" smtClean="0"/>
              <a:t>30.10.2025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10D47-2501-466E-9196-6A9FD81929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49219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81533-03A0-4D85-A6B7-9B86142E86C1}" type="datetimeFigureOut">
              <a:rPr lang="ru-RU" smtClean="0"/>
              <a:t>30.10.2025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10D47-2501-466E-9196-6A9FD81929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7634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81533-03A0-4D85-A6B7-9B86142E86C1}" type="datetimeFigureOut">
              <a:rPr lang="ru-RU" smtClean="0"/>
              <a:t>30.10.2025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10D47-2501-466E-9196-6A9FD81929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4919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81533-03A0-4D85-A6B7-9B86142E86C1}" type="datetimeFigureOut">
              <a:rPr lang="ru-RU" smtClean="0"/>
              <a:t>30.10.2025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10D47-2501-466E-9196-6A9FD81929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4367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81533-03A0-4D85-A6B7-9B86142E86C1}" type="datetimeFigureOut">
              <a:rPr lang="ru-RU" smtClean="0"/>
              <a:t>30.10.2025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10D47-2501-466E-9196-6A9FD81929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61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81533-03A0-4D85-A6B7-9B86142E86C1}" type="datetimeFigureOut">
              <a:rPr lang="ru-RU" smtClean="0"/>
              <a:t>30.10.2025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10D47-2501-466E-9196-6A9FD81929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5338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81533-03A0-4D85-A6B7-9B86142E86C1}" type="datetimeFigureOut">
              <a:rPr lang="ru-RU" smtClean="0"/>
              <a:t>30.10.2025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10D47-2501-466E-9196-6A9FD81929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1369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81533-03A0-4D85-A6B7-9B86142E86C1}" type="datetimeFigureOut">
              <a:rPr lang="ru-RU" smtClean="0"/>
              <a:t>30.10.2025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10D47-2501-466E-9196-6A9FD81929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0774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81533-03A0-4D85-A6B7-9B86142E86C1}" type="datetimeFigureOut">
              <a:rPr lang="ru-RU" smtClean="0"/>
              <a:t>30.10.2025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10D47-2501-466E-9196-6A9FD81929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9435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81533-03A0-4D85-A6B7-9B86142E86C1}" type="datetimeFigureOut">
              <a:rPr lang="ru-RU" smtClean="0"/>
              <a:t>30.10.2025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10D47-2501-466E-9196-6A9FD81929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0005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81533-03A0-4D85-A6B7-9B86142E86C1}" type="datetimeFigureOut">
              <a:rPr lang="ru-RU" smtClean="0"/>
              <a:t>30.10.2025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10D47-2501-466E-9196-6A9FD81929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7323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281533-03A0-4D85-A6B7-9B86142E86C1}" type="datetimeFigureOut">
              <a:rPr lang="ru-RU" smtClean="0"/>
              <a:t>30.10.2025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410D47-2501-466E-9196-6A9FD81929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4480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4985" y="367990"/>
            <a:ext cx="7582830" cy="3691054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b="1" dirty="0"/>
              <a:t/>
            </a:r>
            <a:br>
              <a:rPr lang="ru-RU" sz="2700" b="1" dirty="0"/>
            </a:br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b="1" dirty="0"/>
              <a:t/>
            </a:r>
            <a:br>
              <a:rPr lang="ru-RU" sz="2700" b="1" dirty="0"/>
            </a:br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b="1" dirty="0"/>
              <a:t/>
            </a:r>
            <a:br>
              <a:rPr lang="ru-RU" sz="2700" b="1" dirty="0"/>
            </a:br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b="1" dirty="0"/>
              <a:t/>
            </a:r>
            <a:br>
              <a:rPr lang="ru-RU" sz="2700" b="1" dirty="0"/>
            </a:br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b="1" dirty="0"/>
              <a:t/>
            </a:r>
            <a:br>
              <a:rPr lang="ru-RU" sz="2700" b="1" dirty="0"/>
            </a:br>
            <a:r>
              <a:rPr lang="ru-RU" sz="4900" b="1" dirty="0" smtClean="0"/>
              <a:t>Внеурочное занятие </a:t>
            </a:r>
            <a:r>
              <a:rPr lang="ru-RU" sz="4900" b="1" dirty="0"/>
              <a:t>по </a:t>
            </a:r>
            <a:r>
              <a:rPr lang="ru-RU" sz="4900" b="1" dirty="0" smtClean="0"/>
              <a:t>функциональной грамотности (читательской грамотности)</a:t>
            </a:r>
            <a:r>
              <a:rPr lang="ru-RU" sz="4900" dirty="0" smtClean="0"/>
              <a:t>.</a:t>
            </a:r>
            <a:r>
              <a:rPr lang="ru-RU" sz="4900" dirty="0"/>
              <a:t/>
            </a:r>
            <a:br>
              <a:rPr lang="ru-RU" sz="4900" dirty="0"/>
            </a:br>
            <a:r>
              <a:rPr lang="ru-RU" sz="4900" b="1" dirty="0" smtClean="0"/>
              <a:t> </a:t>
            </a:r>
            <a:r>
              <a:rPr lang="ru-RU" sz="4900" b="1" dirty="0"/>
              <a:t>«Я и мой город»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09748" y="3260030"/>
            <a:ext cx="5698274" cy="2594360"/>
          </a:xfrm>
        </p:spPr>
        <p:txBody>
          <a:bodyPr>
            <a:normAutofit/>
          </a:bodyPr>
          <a:lstStyle/>
          <a:p>
            <a:endParaRPr lang="ru-RU" sz="4000" dirty="0"/>
          </a:p>
        </p:txBody>
      </p:sp>
      <p:pic>
        <p:nvPicPr>
          <p:cNvPr id="5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0244" y="2564781"/>
            <a:ext cx="7192541" cy="3914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1652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8800" b="1" dirty="0" smtClean="0"/>
              <a:t>Гипермаркет МАГНИТ</a:t>
            </a:r>
            <a:endParaRPr lang="ru-RU" sz="8800" b="1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0463" y="1825625"/>
            <a:ext cx="3263503" cy="4351338"/>
          </a:xfrm>
          <a:prstGeom prst="rect">
            <a:avLst/>
          </a:prstGeom>
        </p:spPr>
      </p:pic>
      <p:pic>
        <p:nvPicPr>
          <p:cNvPr id="5" name="Рисунок 4" descr="Picture backgroun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1863" y="1912433"/>
            <a:ext cx="2754351" cy="255362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avatars.mds.yandex.net/i?id=42bbfe3092099078eae272b1fd146714aa2e2756-6649451-images-thumbs&amp;n=1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2985" y="1382751"/>
            <a:ext cx="3044282" cy="361299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 rot="10800000" flipV="1">
            <a:off x="6066263" y="5700723"/>
            <a:ext cx="42374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КОДИФИКАТОР </a:t>
            </a:r>
          </a:p>
          <a:p>
            <a:pPr algn="ctr"/>
            <a:r>
              <a:rPr lang="ru-RU" sz="2400" b="1" dirty="0" smtClean="0"/>
              <a:t>3.2; 3.3/22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598745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9600" b="1" dirty="0" smtClean="0"/>
              <a:t>АПТЕКА</a:t>
            </a:r>
            <a:endParaRPr lang="ru-RU" sz="9600" b="1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7087" y="2932772"/>
            <a:ext cx="3380418" cy="3389970"/>
          </a:xfrm>
          <a:prstGeom prst="rect">
            <a:avLst/>
          </a:prstGeom>
        </p:spPr>
      </p:pic>
      <p:pic>
        <p:nvPicPr>
          <p:cNvPr id="5" name="Рисунок 4" descr="https://avatars.mds.yandex.net/get-altay/4737312/2a0000017a9f8f61322d14debd12a2728780/XXXL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6748" y="365125"/>
            <a:ext cx="3357098" cy="412769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8798311" y="4952494"/>
            <a:ext cx="30206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КОДИФИКАТОР </a:t>
            </a:r>
          </a:p>
          <a:p>
            <a:pPr algn="ctr"/>
            <a:r>
              <a:rPr lang="ru-RU" sz="2400" b="1" dirty="0" smtClean="0"/>
              <a:t>2.8/10;13</a:t>
            </a:r>
            <a:endParaRPr lang="ru-RU" sz="2400" b="1" dirty="0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86" y="259344"/>
            <a:ext cx="3380419" cy="2535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3507" y="2932772"/>
            <a:ext cx="4517239" cy="3389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icture background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961" y="238454"/>
            <a:ext cx="4512785" cy="2556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5500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9600" b="1" dirty="0" smtClean="0"/>
              <a:t>ДАНТИСТ</a:t>
            </a:r>
            <a:endParaRPr lang="ru-RU" sz="9600" b="1" dirty="0"/>
          </a:p>
        </p:txBody>
      </p:sp>
      <p:pic>
        <p:nvPicPr>
          <p:cNvPr id="4" name="Объект 3" descr="Picture background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234" y="1471961"/>
            <a:ext cx="6668429" cy="500689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6233532" y="3105835"/>
            <a:ext cx="42820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КОДИФИКАТОР </a:t>
            </a:r>
          </a:p>
          <a:p>
            <a:pPr algn="ctr"/>
            <a:r>
              <a:rPr lang="ru-RU" sz="2400" b="1" dirty="0" smtClean="0"/>
              <a:t>1.11/9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154860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34176"/>
            <a:ext cx="9565888" cy="1456512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 smtClean="0"/>
              <a:t>Баннер </a:t>
            </a:r>
            <a:r>
              <a:rPr lang="ru-RU" sz="3600" b="1" dirty="0"/>
              <a:t>- это тканевое полотно прямоугольной формы с изображением или текстом информационного или рекламного </a:t>
            </a:r>
            <a:r>
              <a:rPr lang="ru-RU" sz="3600" b="1" dirty="0" smtClean="0"/>
              <a:t>содержания(информация из интернета)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2990" y="2018371"/>
            <a:ext cx="4911829" cy="4214348"/>
          </a:xfrm>
          <a:prstGeom prst="rect">
            <a:avLst/>
          </a:prstGeom>
        </p:spPr>
      </p:pic>
      <p:pic>
        <p:nvPicPr>
          <p:cNvPr id="5" name="Рисунок 4" descr="Picture backgroun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4684" y="2018371"/>
            <a:ext cx="5196468" cy="421434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 flipH="1">
            <a:off x="9924585" y="858644"/>
            <a:ext cx="18957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КОДИФИКАТОР </a:t>
            </a:r>
          </a:p>
          <a:p>
            <a:pPr algn="ctr"/>
            <a:r>
              <a:rPr lang="ru-RU" sz="2000" b="1" dirty="0" smtClean="0"/>
              <a:t>1.11/9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5578575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7090317" cy="1325563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Определите вид баннера</a:t>
            </a:r>
            <a:br>
              <a:rPr lang="ru-RU" b="1" dirty="0" smtClean="0"/>
            </a:br>
            <a:r>
              <a:rPr lang="ru-RU" b="1" dirty="0" smtClean="0"/>
              <a:t>( работа в парах)</a:t>
            </a:r>
            <a:endParaRPr lang="ru-RU" b="1" dirty="0"/>
          </a:p>
        </p:txBody>
      </p:sp>
      <p:pic>
        <p:nvPicPr>
          <p:cNvPr id="4" name="Объект 3" descr="Picture background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4908" y="4092498"/>
            <a:ext cx="3072858" cy="231945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avatars.mds.yandex.net/i?id=a75f5795d8f9ae7e9a22b16324e6b3eac8fdd17c-5257871-images-thumbs&amp;n=1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004" y="1690688"/>
            <a:ext cx="2865864" cy="213417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avatars.mds.yandex.net/i?id=ab0146cb44d678211874a23a3844c097341838d7-5657852-images-thumbs&amp;n=1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393580"/>
            <a:ext cx="2692368" cy="201837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sun9-18.userapi.com/impg/Owk6Pp4T3F5LWAQO_15P2NyaEQ2mHCK9bvcJOw/wGDRXrce57U.jpg?size=1080x1080&amp;quality=95&amp;sign=b1845c86309cc77b4362e40ad89faf64&amp;type=album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0046" y="1690688"/>
            <a:ext cx="2943574" cy="213418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avatars.mds.yandex.net/i?id=144c6650da027646e4585dc5c2541afe8e9c82c5-13104117-images-thumbs&amp;n=13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0046" y="4259766"/>
            <a:ext cx="2776305" cy="215218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Picture background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9238" y="1690688"/>
            <a:ext cx="3122342" cy="213418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7738946" y="365125"/>
            <a:ext cx="35126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КОДИФИКАТОР </a:t>
            </a:r>
          </a:p>
          <a:p>
            <a:pPr algn="ctr"/>
            <a:r>
              <a:rPr lang="ru-RU" sz="2400" b="1" dirty="0" smtClean="0"/>
              <a:t>1.5;1.11/3;9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7088665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3746" y="365125"/>
            <a:ext cx="10930054" cy="132556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Ярлык – листок на чем-то с наименованием, клеймом, какими- то специальными сведениями. </a:t>
            </a:r>
            <a:endParaRPr lang="ru-RU" dirty="0"/>
          </a:p>
        </p:txBody>
      </p:sp>
      <p:pic>
        <p:nvPicPr>
          <p:cNvPr id="1026" name="Picture 2" descr="https://avatars.mds.yandex.net/i?id=8a75f6dd22f9f4cc30fcce6273d9fd69855b9d65-5232628-images-thumbs&amp;n=1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602" y="2732074"/>
            <a:ext cx="2481496" cy="3378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Picture backgroun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7210" y="2107580"/>
            <a:ext cx="6346810" cy="400328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048215" y="1690688"/>
            <a:ext cx="24644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КОДИФИКАТОР </a:t>
            </a:r>
          </a:p>
          <a:p>
            <a:pPr algn="ctr"/>
            <a:r>
              <a:rPr lang="ru-RU" sz="2400" b="1" dirty="0" smtClean="0"/>
              <a:t>1.11/9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7008413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/>
              <a:t>Работа в группах с ярлыками на одежде.</a:t>
            </a:r>
            <a:endParaRPr lang="ru-RU" sz="4800" b="1" dirty="0"/>
          </a:p>
        </p:txBody>
      </p:sp>
      <p:pic>
        <p:nvPicPr>
          <p:cNvPr id="2050" name="Picture 2" descr="Picture backgroun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01949"/>
            <a:ext cx="3579542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5496" y="2107580"/>
            <a:ext cx="2989301" cy="4015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3552" y="1996068"/>
            <a:ext cx="3570248" cy="3646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42117" y="1690689"/>
            <a:ext cx="26985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КОДИФИКАТОР </a:t>
            </a:r>
          </a:p>
          <a:p>
            <a:pPr algn="ctr"/>
            <a:r>
              <a:rPr lang="ru-RU" sz="2400" b="1" dirty="0" smtClean="0"/>
              <a:t>2.1/15;18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8592945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 smtClean="0"/>
              <a:t>Найдите собаку…</a:t>
            </a:r>
            <a:endParaRPr lang="ru-RU" sz="6600" b="1" dirty="0"/>
          </a:p>
        </p:txBody>
      </p:sp>
      <p:pic>
        <p:nvPicPr>
          <p:cNvPr id="4" name="Объект 3" descr="Стоит ли заводить шпица?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240" y="2020625"/>
            <a:ext cx="3160906" cy="354383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Picture background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8278" y="1967122"/>
            <a:ext cx="2842516" cy="35438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Picture background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4927" y="2020624"/>
            <a:ext cx="3133494" cy="349033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9311268" y="457200"/>
            <a:ext cx="22971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КОДИФИКАТОР </a:t>
            </a:r>
          </a:p>
          <a:p>
            <a:pPr algn="ctr"/>
            <a:r>
              <a:rPr lang="ru-RU" sz="2400" b="1" dirty="0"/>
              <a:t>2.1/10;14</a:t>
            </a:r>
          </a:p>
        </p:txBody>
      </p:sp>
    </p:spTree>
    <p:extLst>
      <p:ext uri="{BB962C8B-B14F-4D97-AF65-F5344CB8AC3E}">
        <p14:creationId xmlns:p14="http://schemas.microsoft.com/office/powerpoint/2010/main" val="36718350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b="1" dirty="0"/>
              <a:t>О</a:t>
            </a:r>
            <a:r>
              <a:rPr lang="ru-RU" sz="7200" b="1" dirty="0" smtClean="0"/>
              <a:t>бъявление</a:t>
            </a:r>
            <a:endParaRPr lang="ru-RU" sz="7200" b="1" dirty="0"/>
          </a:p>
        </p:txBody>
      </p:sp>
      <p:pic>
        <p:nvPicPr>
          <p:cNvPr id="4" name="Объект 3" descr="Picture background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001392"/>
            <a:ext cx="5753100" cy="42005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7114478" y="2001393"/>
            <a:ext cx="3858322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452755"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Структура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объявления</a:t>
            </a:r>
          </a:p>
          <a:p>
            <a:pPr marR="452755" algn="just">
              <a:spcAft>
                <a:spcPts val="0"/>
              </a:spcAf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452755"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1.Обращение к кому-то (граждане, товарищи, друзья и т.п.).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452755"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2.Сообщение о пропаже с указанием отличительных признаков предмета, который пропал.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452755"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3.Просьба о помощи. («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Помогите найти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!», «Откликнитесь!», «Отзовитесь!»)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452755"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4.Подпись и адрес хозяина.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631044" y="446049"/>
            <a:ext cx="27227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КОДИФИКАТОР </a:t>
            </a:r>
          </a:p>
          <a:p>
            <a:pPr algn="ctr"/>
            <a:r>
              <a:rPr lang="ru-RU" sz="2400" b="1" dirty="0" smtClean="0"/>
              <a:t>1.5;1.11/3, 9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2734034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/>
              <a:t>Составляем коллективное объявление</a:t>
            </a:r>
            <a:endParaRPr lang="ru-RU" sz="4800" b="1" dirty="0"/>
          </a:p>
        </p:txBody>
      </p:sp>
      <p:pic>
        <p:nvPicPr>
          <p:cNvPr id="4" name="Объект 3" descr="Picture background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341" y="1572323"/>
            <a:ext cx="5470283" cy="487308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6969512" y="2551837"/>
            <a:ext cx="398098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452755" algn="ctr">
              <a:spcAft>
                <a:spcPts val="0"/>
              </a:spcAft>
            </a:pPr>
            <a:r>
              <a:rPr lang="ru-RU" sz="24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Друзья!</a:t>
            </a:r>
          </a:p>
          <a:p>
            <a:pPr marR="452755" algn="ctr">
              <a:spcAft>
                <a:spcPts val="0"/>
              </a:spcAft>
            </a:pPr>
            <a:r>
              <a:rPr lang="ru-RU" sz="24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Пропала кошка!</a:t>
            </a:r>
          </a:p>
          <a:p>
            <a:pPr marR="452755" algn="ctr">
              <a:spcAft>
                <a:spcPts val="0"/>
              </a:spcAft>
            </a:pPr>
            <a:r>
              <a:rPr lang="ru-RU" sz="24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Взрослая вислоухая.</a:t>
            </a:r>
          </a:p>
          <a:p>
            <a:pPr marR="452755" algn="ctr">
              <a:spcAft>
                <a:spcPts val="0"/>
              </a:spcAft>
            </a:pPr>
            <a:r>
              <a:rPr lang="ru-RU" sz="24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Девочка. Кличка Моника.</a:t>
            </a:r>
          </a:p>
          <a:p>
            <a:pPr marR="452755" algn="ctr">
              <a:spcAft>
                <a:spcPts val="0"/>
              </a:spcAft>
            </a:pPr>
            <a:r>
              <a:rPr lang="ru-RU" sz="24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Отзовитесь!</a:t>
            </a:r>
          </a:p>
          <a:p>
            <a:pPr marR="452755" algn="ctr">
              <a:spcAft>
                <a:spcPts val="0"/>
              </a:spcAft>
            </a:pPr>
            <a:r>
              <a:rPr lang="ru-RU" sz="24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Тел. 8 9998126800</a:t>
            </a:r>
            <a:endParaRPr lang="ru-RU" sz="2400" b="1" dirty="0">
              <a:effectLst/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969512" y="1449659"/>
            <a:ext cx="3980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КОДИФИКАТОР </a:t>
            </a:r>
          </a:p>
          <a:p>
            <a:pPr algn="ctr"/>
            <a:r>
              <a:rPr lang="ru-RU" sz="2400" b="1" dirty="0"/>
              <a:t>1.5;1.11/3, 9</a:t>
            </a:r>
          </a:p>
        </p:txBody>
      </p:sp>
    </p:spTree>
    <p:extLst>
      <p:ext uri="{BB962C8B-B14F-4D97-AF65-F5344CB8AC3E}">
        <p14:creationId xmlns:p14="http://schemas.microsoft.com/office/powerpoint/2010/main" val="2887666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17626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sz="5300" b="1" i="1" dirty="0" smtClean="0"/>
              <a:t>Цель </a:t>
            </a:r>
            <a:r>
              <a:rPr lang="ru-RU" sz="5300" b="1" i="1" dirty="0"/>
              <a:t>занятия</a:t>
            </a:r>
            <a:r>
              <a:rPr lang="ru-RU" sz="5300" dirty="0"/>
              <a:t>: формировать у учащихся умение работать </a:t>
            </a:r>
            <a:r>
              <a:rPr lang="ru-RU" sz="5300" dirty="0" smtClean="0"/>
              <a:t>с информацией</a:t>
            </a:r>
            <a:r>
              <a:rPr lang="ru-RU" sz="5300" dirty="0"/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59004" y="2118731"/>
            <a:ext cx="10394795" cy="4058231"/>
          </a:xfrm>
        </p:spPr>
        <p:txBody>
          <a:bodyPr/>
          <a:lstStyle/>
          <a:p>
            <a:r>
              <a:rPr lang="ru-RU" sz="3200" b="1" i="1" dirty="0"/>
              <a:t>Формирование предметных задач:</a:t>
            </a:r>
          </a:p>
          <a:p>
            <a:pPr lvl="0"/>
            <a:r>
              <a:rPr lang="ru-RU" sz="3200" dirty="0"/>
              <a:t>уточнить понятия «баннер» и «ярлык»</a:t>
            </a:r>
          </a:p>
          <a:p>
            <a:pPr lvl="0"/>
            <a:r>
              <a:rPr lang="ru-RU" sz="3200" dirty="0"/>
              <a:t>дать первичное представление об объявлении.</a:t>
            </a:r>
          </a:p>
          <a:p>
            <a:pPr lvl="0"/>
            <a:r>
              <a:rPr lang="ru-RU" sz="3200" dirty="0"/>
              <a:t>научить находить информацию в тексте</a:t>
            </a:r>
          </a:p>
          <a:p>
            <a:pPr lvl="0"/>
            <a:r>
              <a:rPr lang="ru-RU" sz="3200" dirty="0"/>
              <a:t>преобразовывать её в нужную форму</a:t>
            </a:r>
          </a:p>
          <a:p>
            <a:pPr lvl="0"/>
            <a:r>
              <a:rPr lang="ru-RU" sz="3200" dirty="0"/>
              <a:t>преобразовывать информацию из одного вида в другой</a:t>
            </a:r>
          </a:p>
          <a:p>
            <a:pPr lvl="0"/>
            <a:r>
              <a:rPr lang="ru-RU" sz="3200" dirty="0"/>
              <a:t>работать с информацией из разных источников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6142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000" b="1" dirty="0" smtClean="0"/>
              <a:t>Рефлексия</a:t>
            </a:r>
            <a:endParaRPr lang="ru-RU" sz="8000" b="1" dirty="0"/>
          </a:p>
        </p:txBody>
      </p:sp>
      <p:pic>
        <p:nvPicPr>
          <p:cNvPr id="4" name="Picture 4" descr="https://avatars.mds.yandex.net/i?id=7f0805230f3c9d97b86c768c0cbc82b3105628ba-8307637-images-thumbs&amp;n=1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524108"/>
            <a:ext cx="1863763" cy="1835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925177 Термоаппликация Сияние в ночи Звезды зел. 2шт Prym за 342 р, описание, фото, отзывы - stroymarket-crimea.r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974" y="2518180"/>
            <a:ext cx="2021104" cy="1889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Наклейка на авто Звезда 2 машину виниловая - матовая, глянцевая, светоотражающая, магнитная, металлизированна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7138" y="4407598"/>
            <a:ext cx="2450238" cy="2082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618471" y="1594624"/>
            <a:ext cx="30575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Всё понятно, могу объяснить.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656078" y="3244334"/>
            <a:ext cx="19716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Все понятно, легко получилось выполнить.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701963" y="4813994"/>
            <a:ext cx="17027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Все понятно, но немного затрудняюсь. </a:t>
            </a:r>
          </a:p>
        </p:txBody>
      </p:sp>
      <p:pic>
        <p:nvPicPr>
          <p:cNvPr id="11" name="Объект 3" descr="Picture background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5971" y="1806498"/>
            <a:ext cx="5943599" cy="44827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197015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215482" y="1003610"/>
            <a:ext cx="10138317" cy="122663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0585" y="390294"/>
            <a:ext cx="10727473" cy="5786670"/>
          </a:xfrm>
        </p:spPr>
        <p:txBody>
          <a:bodyPr>
            <a:normAutofit lnSpcReduction="10000"/>
          </a:bodyPr>
          <a:lstStyle/>
          <a:p>
            <a:endParaRPr lang="ru-RU" b="1" i="1" dirty="0" smtClean="0"/>
          </a:p>
          <a:p>
            <a:r>
              <a:rPr lang="ru-RU" sz="3200" b="1" i="1" dirty="0" smtClean="0"/>
              <a:t>Формирование </a:t>
            </a:r>
            <a:r>
              <a:rPr lang="ru-RU" sz="3200" b="1" i="1" dirty="0" err="1"/>
              <a:t>метапредметных</a:t>
            </a:r>
            <a:r>
              <a:rPr lang="ru-RU" sz="3200" b="1" i="1" dirty="0"/>
              <a:t> задач:</a:t>
            </a:r>
          </a:p>
          <a:p>
            <a:pPr lvl="1"/>
            <a:r>
              <a:rPr lang="ru-RU" sz="3200" dirty="0"/>
              <a:t>определять цель занятия на основе соотнесения того, что уже «мне известно и что еще не известно, но предстоит узнать»;</a:t>
            </a:r>
          </a:p>
          <a:p>
            <a:pPr lvl="1"/>
            <a:r>
              <a:rPr lang="ru-RU" sz="3200" dirty="0"/>
              <a:t>удерживать цель деятельности до получения ее результата, анализировать собственную работу;</a:t>
            </a:r>
          </a:p>
          <a:p>
            <a:pPr lvl="1"/>
            <a:r>
              <a:rPr lang="ru-RU" sz="3200" dirty="0"/>
              <a:t>строить речевые высказывания и точно выражать свои мысли в устной форме</a:t>
            </a:r>
            <a:r>
              <a:rPr lang="ru-RU" sz="3200" dirty="0" smtClean="0"/>
              <a:t>.</a:t>
            </a:r>
          </a:p>
          <a:p>
            <a:pPr marL="457200" lvl="1" indent="0">
              <a:buNone/>
            </a:pPr>
            <a:endParaRPr lang="ru-RU" sz="3200" dirty="0"/>
          </a:p>
          <a:p>
            <a:r>
              <a:rPr lang="ru-RU" sz="3200" b="1" i="1" dirty="0" smtClean="0"/>
              <a:t>Формирование личностных задач:</a:t>
            </a:r>
          </a:p>
          <a:p>
            <a:pPr lvl="1"/>
            <a:r>
              <a:rPr lang="ru-RU" sz="3200" dirty="0" smtClean="0"/>
              <a:t>формировать учебно-познавательный интерес к новому учебному материалу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7731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271238" y="667959"/>
            <a:ext cx="10082561" cy="45719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7492" y="914400"/>
            <a:ext cx="10506307" cy="5262563"/>
          </a:xfrm>
        </p:spPr>
        <p:txBody>
          <a:bodyPr/>
          <a:lstStyle/>
          <a:p>
            <a:r>
              <a:rPr lang="ru-RU" sz="4000" b="1" i="1" dirty="0" smtClean="0"/>
              <a:t>Формы </a:t>
            </a:r>
            <a:r>
              <a:rPr lang="ru-RU" sz="4000" b="1" i="1" dirty="0"/>
              <a:t>организации: </a:t>
            </a:r>
            <a:r>
              <a:rPr lang="ru-RU" sz="4000" dirty="0"/>
              <a:t>фронтальная работа, индивидуальная работа, работа в группах</a:t>
            </a:r>
          </a:p>
          <a:p>
            <a:endParaRPr lang="ru-RU" sz="4000" b="1" i="1" dirty="0" smtClean="0"/>
          </a:p>
          <a:p>
            <a:r>
              <a:rPr lang="ru-RU" sz="4000" b="1" i="1" dirty="0" smtClean="0"/>
              <a:t>Методы</a:t>
            </a:r>
            <a:r>
              <a:rPr lang="ru-RU" sz="4000" b="1" i="1" dirty="0"/>
              <a:t>:</a:t>
            </a:r>
          </a:p>
          <a:p>
            <a:pPr lvl="1"/>
            <a:r>
              <a:rPr lang="ru-RU" sz="4000" dirty="0"/>
              <a:t>частично-поисковый</a:t>
            </a:r>
          </a:p>
          <a:p>
            <a:pPr lvl="1"/>
            <a:r>
              <a:rPr lang="ru-RU" sz="4000" dirty="0"/>
              <a:t>наглядный</a:t>
            </a:r>
          </a:p>
          <a:p>
            <a:pPr lvl="1"/>
            <a:r>
              <a:rPr lang="ru-RU" sz="4000" dirty="0"/>
              <a:t>практический.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6295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9" y="457198"/>
            <a:ext cx="3442279" cy="1639231"/>
          </a:xfrm>
        </p:spPr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b="1" dirty="0"/>
          </a:p>
        </p:txBody>
      </p:sp>
      <p:pic>
        <p:nvPicPr>
          <p:cNvPr id="4" name="Объект 3" descr="Picture background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27757" y="457200"/>
            <a:ext cx="7014116" cy="573172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56478" y="1929161"/>
            <a:ext cx="4192859" cy="1639229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/>
              <a:t>КОДИФИКАТОР </a:t>
            </a:r>
          </a:p>
          <a:p>
            <a:pPr algn="ctr"/>
            <a:r>
              <a:rPr lang="ru-RU" sz="2400" b="1" dirty="0" smtClean="0"/>
              <a:t>2.1/10;14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079019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7809" y="401444"/>
            <a:ext cx="2904893" cy="113742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Читать модно!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7809" y="1703070"/>
            <a:ext cx="3256239" cy="44524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9520" y="272654"/>
            <a:ext cx="4015988" cy="341950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9258" y="189570"/>
            <a:ext cx="3584531" cy="35025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10182" y="3780263"/>
            <a:ext cx="2517003" cy="293810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79258" y="3780262"/>
            <a:ext cx="2354274" cy="285471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34614" y="3780263"/>
            <a:ext cx="2274849" cy="2938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88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Самооценка «ЗВЁЗДЫ»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8" name="Picture 4" descr="https://avatars.mds.yandex.net/i?id=7f0805230f3c9d97b86c768c0cbc82b3105628ba-8307637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112" y="3128961"/>
            <a:ext cx="3095625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38200" y="1215483"/>
            <a:ext cx="10515600" cy="4961479"/>
          </a:xfrm>
        </p:spPr>
        <p:txBody>
          <a:bodyPr/>
          <a:lstStyle/>
          <a:p>
            <a:pPr algn="ctr"/>
            <a:r>
              <a:rPr lang="ru-RU" dirty="0" smtClean="0"/>
              <a:t>Всё понятно, могу объяснить. </a:t>
            </a:r>
          </a:p>
          <a:p>
            <a:pPr algn="ctr"/>
            <a:r>
              <a:rPr lang="ru-RU" dirty="0" smtClean="0"/>
              <a:t>Все </a:t>
            </a:r>
            <a:r>
              <a:rPr lang="ru-RU" dirty="0"/>
              <a:t>понятно, легко получилось выполнить</a:t>
            </a:r>
            <a:r>
              <a:rPr lang="ru-RU" dirty="0" smtClean="0"/>
              <a:t>.</a:t>
            </a:r>
          </a:p>
          <a:p>
            <a:pPr algn="ctr"/>
            <a:r>
              <a:rPr lang="ru-RU" dirty="0" smtClean="0"/>
              <a:t> </a:t>
            </a:r>
            <a:r>
              <a:rPr lang="ru-RU" dirty="0"/>
              <a:t>В</a:t>
            </a:r>
            <a:r>
              <a:rPr lang="ru-RU" dirty="0" smtClean="0"/>
              <a:t>се </a:t>
            </a:r>
            <a:r>
              <a:rPr lang="ru-RU" dirty="0"/>
              <a:t>понятно, но немного затрудняюсь. </a:t>
            </a:r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1032" name="Picture 8" descr="925177 Термоаппликация Сияние в ночи Звезды зел. 2шт Prym за 342 р, описание, фото, отзывы - stroymarket-crimea.r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7102" y="2921619"/>
            <a:ext cx="3936381" cy="3679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Наклейка на авто Звезда 2 машину виниловая - матовая, глянцевая, светоотражающая, магнитная, металлизированна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5522" y="2620537"/>
            <a:ext cx="3919643" cy="3902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5372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b="1" dirty="0" smtClean="0"/>
              <a:t>«Хранительница книг»</a:t>
            </a:r>
            <a:endParaRPr lang="ru-RU" sz="7200" b="1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690689"/>
            <a:ext cx="3577683" cy="3193546"/>
          </a:xfrm>
          <a:prstGeom prst="rect">
            <a:avLst/>
          </a:prstGeom>
        </p:spPr>
      </p:pic>
      <p:pic>
        <p:nvPicPr>
          <p:cNvPr id="5" name="Рисунок 4" descr="Picture background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99" r="47063" b="4"/>
          <a:stretch/>
        </p:blipFill>
        <p:spPr bwMode="auto">
          <a:xfrm>
            <a:off x="5069738" y="1690688"/>
            <a:ext cx="6103784" cy="463205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58284" y="5425289"/>
            <a:ext cx="36575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КОДИФИКАТОР </a:t>
            </a:r>
          </a:p>
          <a:p>
            <a:pPr algn="ctr"/>
            <a:r>
              <a:rPr lang="ru-RU" sz="2400" b="1" dirty="0" smtClean="0"/>
              <a:t>1.11/9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024159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800" b="1" dirty="0" smtClean="0"/>
              <a:t>«Кристалл»</a:t>
            </a:r>
            <a:endParaRPr lang="ru-RU" sz="8800" b="1" dirty="0"/>
          </a:p>
        </p:txBody>
      </p:sp>
      <p:pic>
        <p:nvPicPr>
          <p:cNvPr id="4" name="Объект 3" descr="https://avatars.mds.yandex.net/i?id=8c857f49ddc263c3144f64bd0dedef4af4440207-5669663-images-thumbs&amp;n=1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512" y="1917811"/>
            <a:ext cx="4637049" cy="419285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5932447" y="3752166"/>
            <a:ext cx="609971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4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 - </a:t>
            </a:r>
            <a:r>
              <a:rPr lang="ru-RU" sz="4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физкультурно</a:t>
            </a:r>
            <a:endParaRPr lang="ru-RU" sz="4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О- </a:t>
            </a:r>
            <a:r>
              <a:rPr lang="ru-RU" sz="4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оздоровительный </a:t>
            </a:r>
          </a:p>
          <a:p>
            <a:pPr>
              <a:spcAft>
                <a:spcPts val="0"/>
              </a:spcAft>
            </a:pPr>
            <a:r>
              <a:rPr lang="ru-RU" sz="4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К- комплекс</a:t>
            </a:r>
            <a:endParaRPr lang="ru-RU" sz="4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843238" y="2236040"/>
            <a:ext cx="58209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КОДИФИКАТОР </a:t>
            </a:r>
          </a:p>
          <a:p>
            <a:pPr algn="ctr"/>
            <a:r>
              <a:rPr lang="ru-RU" sz="2400" b="1" dirty="0" smtClean="0"/>
              <a:t>2.1/10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211245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317</Words>
  <Application>Microsoft Office PowerPoint</Application>
  <PresentationFormat>Широкоэкранный</PresentationFormat>
  <Paragraphs>88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Calibri</vt:lpstr>
      <vt:lpstr>Calibri Light</vt:lpstr>
      <vt:lpstr>Segoe UI Black</vt:lpstr>
      <vt:lpstr>Times New Roman</vt:lpstr>
      <vt:lpstr>Тема Office</vt:lpstr>
      <vt:lpstr>          Внеурочное занятие по функциональной грамотности (читательской грамотности).  «Я и мой город»  </vt:lpstr>
      <vt:lpstr> Цель занятия: формировать у учащихся умение работать с информацией. </vt:lpstr>
      <vt:lpstr> </vt:lpstr>
      <vt:lpstr> </vt:lpstr>
      <vt:lpstr> </vt:lpstr>
      <vt:lpstr>Читать модно!</vt:lpstr>
      <vt:lpstr>Самооценка «ЗВЁЗДЫ» </vt:lpstr>
      <vt:lpstr>«Хранительница книг»</vt:lpstr>
      <vt:lpstr>«Кристалл»</vt:lpstr>
      <vt:lpstr>Гипермаркет МАГНИТ</vt:lpstr>
      <vt:lpstr>АПТЕКА</vt:lpstr>
      <vt:lpstr>ДАНТИСТ</vt:lpstr>
      <vt:lpstr> Баннер - это тканевое полотно прямоугольной формы с изображением или текстом информационного или рекламного содержания(информация из интернета) </vt:lpstr>
      <vt:lpstr>Определите вид баннера ( работа в парах)</vt:lpstr>
      <vt:lpstr>Ярлык – листок на чем-то с наименованием, клеймом, какими- то специальными сведениями. </vt:lpstr>
      <vt:lpstr>Работа в группах с ярлыками на одежде.</vt:lpstr>
      <vt:lpstr>Найдите собаку…</vt:lpstr>
      <vt:lpstr>Объявление</vt:lpstr>
      <vt:lpstr>Составляем коллективное объявление</vt:lpstr>
      <vt:lpstr>Рефлексия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Внеурочное занятие по читательской грамотности во 2-м классе по теме «Я и мой город»  </dc:title>
  <dc:creator>User</dc:creator>
  <cp:lastModifiedBy>User</cp:lastModifiedBy>
  <cp:revision>27</cp:revision>
  <dcterms:created xsi:type="dcterms:W3CDTF">2025-10-27T15:48:02Z</dcterms:created>
  <dcterms:modified xsi:type="dcterms:W3CDTF">2025-10-29T21:13:01Z</dcterms:modified>
</cp:coreProperties>
</file>